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0" d="100"/>
          <a:sy n="80" d="100"/>
        </p:scale>
        <p:origin x="58" y="1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g>
</file>

<file path=ppt/media/image4.jpg>
</file>

<file path=ppt/media/image5.jp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11/6/2021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11/6/2021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11/6/2021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11/6/2021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11/6/2021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2" y="2025367"/>
            <a:ext cx="4775075" cy="1630907"/>
          </a:xfrm>
        </p:spPr>
        <p:txBody>
          <a:bodyPr>
            <a:normAutofit/>
          </a:bodyPr>
          <a:lstStyle/>
          <a:p>
            <a:r>
              <a:rPr lang="en-US" sz="4400" dirty="0">
                <a:solidFill>
                  <a:schemeClr val="tx1"/>
                </a:solidFill>
              </a:rPr>
              <a:t>Team </a:t>
            </a:r>
            <a:r>
              <a:rPr lang="en-US" sz="4400" dirty="0" err="1">
                <a:solidFill>
                  <a:schemeClr val="tx1"/>
                </a:solidFill>
              </a:rPr>
              <a:t>Karibe</a:t>
            </a:r>
            <a:endParaRPr lang="en-US" sz="44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96000" y="3376446"/>
            <a:ext cx="4775075" cy="559656"/>
          </a:xfrm>
        </p:spPr>
        <p:txBody>
          <a:bodyPr>
            <a:noAutofit/>
          </a:bodyPr>
          <a:lstStyle/>
          <a:p>
            <a:pPr>
              <a:spcAft>
                <a:spcPts val="600"/>
              </a:spcAft>
            </a:pPr>
            <a:r>
              <a:rPr lang="en-US" dirty="0">
                <a:solidFill>
                  <a:schemeClr val="tx1"/>
                </a:solidFill>
              </a:rPr>
              <a:t>Ben </a:t>
            </a:r>
            <a:r>
              <a:rPr lang="en-US" dirty="0" err="1">
                <a:solidFill>
                  <a:schemeClr val="tx1"/>
                </a:solidFill>
              </a:rPr>
              <a:t>Rathke</a:t>
            </a:r>
            <a:endParaRPr lang="en-US" dirty="0">
              <a:solidFill>
                <a:schemeClr val="tx1"/>
              </a:solidFill>
            </a:endParaRPr>
          </a:p>
          <a:p>
            <a:pPr>
              <a:spcAft>
                <a:spcPts val="600"/>
              </a:spcAft>
            </a:pPr>
            <a:r>
              <a:rPr lang="en-US" dirty="0">
                <a:solidFill>
                  <a:schemeClr val="tx1"/>
                </a:solidFill>
              </a:rPr>
              <a:t>Riley Babson</a:t>
            </a:r>
          </a:p>
          <a:p>
            <a:pPr>
              <a:spcAft>
                <a:spcPts val="600"/>
              </a:spcAft>
            </a:pPr>
            <a:r>
              <a:rPr lang="en-US" dirty="0">
                <a:solidFill>
                  <a:schemeClr val="tx1"/>
                </a:solidFill>
              </a:rPr>
              <a:t>Karis Burnett</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866D7-4244-4E45-B988-4638C77A4E72}"/>
              </a:ext>
            </a:extLst>
          </p:cNvPr>
          <p:cNvSpPr>
            <a:spLocks noGrp="1"/>
          </p:cNvSpPr>
          <p:nvPr>
            <p:ph type="title"/>
          </p:nvPr>
        </p:nvSpPr>
        <p:spPr/>
        <p:txBody>
          <a:bodyPr>
            <a:normAutofit fontScale="90000"/>
          </a:bodyPr>
          <a:lstStyle/>
          <a:p>
            <a:r>
              <a:rPr lang="en-US" sz="4400" dirty="0"/>
              <a:t>Recount of the different technologies, tools, languages, and algorithms used throughout the project</a:t>
            </a:r>
            <a:br>
              <a:rPr lang="en-US" b="0" i="0" dirty="0">
                <a:solidFill>
                  <a:srgbClr val="2B2B2B"/>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3C2E2C12-20BD-4078-895E-F9139C4C5F0D}"/>
              </a:ext>
            </a:extLst>
          </p:cNvPr>
          <p:cNvSpPr>
            <a:spLocks noGrp="1"/>
          </p:cNvSpPr>
          <p:nvPr>
            <p:ph idx="1"/>
          </p:nvPr>
        </p:nvSpPr>
        <p:spPr/>
        <p:txBody>
          <a:bodyPr/>
          <a:lstStyle/>
          <a:p>
            <a:r>
              <a:rPr lang="en-US" dirty="0">
                <a:highlight>
                  <a:srgbClr val="FFFF00"/>
                </a:highlight>
              </a:rPr>
              <a:t>List of everything used</a:t>
            </a:r>
          </a:p>
        </p:txBody>
      </p:sp>
    </p:spTree>
    <p:extLst>
      <p:ext uri="{BB962C8B-B14F-4D97-AF65-F5344CB8AC3E}">
        <p14:creationId xmlns:p14="http://schemas.microsoft.com/office/powerpoint/2010/main" val="1399969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chor="ctr">
            <a:normAutofit/>
          </a:bodyPr>
          <a:lstStyle/>
          <a:p>
            <a:r>
              <a:rPr lang="en-US" sz="3700" b="1" i="0">
                <a:effectLst/>
              </a:rPr>
              <a:t>Do Certain Song Characteristics Impact Likelihood of Winning a Grammy Award?</a:t>
            </a:r>
          </a:p>
        </p:txBody>
      </p:sp>
      <p:pic>
        <p:nvPicPr>
          <p:cNvPr id="7" name="Picture 6" descr="Green electric guitar">
            <a:extLst>
              <a:ext uri="{FF2B5EF4-FFF2-40B4-BE49-F238E27FC236}">
                <a16:creationId xmlns:a16="http://schemas.microsoft.com/office/drawing/2014/main" id="{A9409123-38DD-41CB-8962-8DC3A06D4B41}"/>
              </a:ext>
            </a:extLst>
          </p:cNvPr>
          <p:cNvPicPr>
            <a:picLocks noChangeAspect="1"/>
          </p:cNvPicPr>
          <p:nvPr/>
        </p:nvPicPr>
        <p:blipFill rotWithShape="1">
          <a:blip r:embed="rId2"/>
          <a:srcRect t="24388" b="18059"/>
          <a:stretch/>
        </p:blipFill>
        <p:spPr>
          <a:xfrm>
            <a:off x="1066800" y="2103120"/>
            <a:ext cx="10058400" cy="3849624"/>
          </a:xfrm>
          <a:prstGeom prst="rect">
            <a:avLst/>
          </a:prstGeom>
          <a:noFill/>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684D7-CA01-406E-8730-1A7845731834}"/>
              </a:ext>
            </a:extLst>
          </p:cNvPr>
          <p:cNvSpPr>
            <a:spLocks noGrp="1"/>
          </p:cNvSpPr>
          <p:nvPr>
            <p:ph type="title"/>
          </p:nvPr>
        </p:nvSpPr>
        <p:spPr>
          <a:xfrm>
            <a:off x="1066800" y="642594"/>
            <a:ext cx="10058400" cy="1371600"/>
          </a:xfrm>
        </p:spPr>
        <p:txBody>
          <a:bodyPr anchor="ctr">
            <a:normAutofit/>
          </a:bodyPr>
          <a:lstStyle/>
          <a:p>
            <a:r>
              <a:rPr lang="en-US" dirty="0"/>
              <a:t>Reason for Data Selection</a:t>
            </a:r>
          </a:p>
        </p:txBody>
      </p:sp>
      <p:sp>
        <p:nvSpPr>
          <p:cNvPr id="3" name="Content Placeholder 2">
            <a:extLst>
              <a:ext uri="{FF2B5EF4-FFF2-40B4-BE49-F238E27FC236}">
                <a16:creationId xmlns:a16="http://schemas.microsoft.com/office/drawing/2014/main" id="{6A27F3D4-092F-4906-9008-E1CF76851824}"/>
              </a:ext>
            </a:extLst>
          </p:cNvPr>
          <p:cNvSpPr>
            <a:spLocks noGrp="1"/>
          </p:cNvSpPr>
          <p:nvPr>
            <p:ph sz="half" idx="1"/>
          </p:nvPr>
        </p:nvSpPr>
        <p:spPr>
          <a:xfrm>
            <a:off x="1066800" y="2103120"/>
            <a:ext cx="4663440" cy="3749040"/>
          </a:xfrm>
        </p:spPr>
        <p:txBody>
          <a:bodyPr>
            <a:normAutofit/>
          </a:bodyPr>
          <a:lstStyle/>
          <a:p>
            <a:r>
              <a:rPr lang="en-US" b="0" i="0" dirty="0">
                <a:effectLst/>
              </a:rPr>
              <a:t>While one group member is a musician, the saying goes that music is a universal language. It may be both useful and fascinating to determine if certain objective and subjective song factors can help predict whether nominated songs will win.</a:t>
            </a:r>
            <a:endParaRPr lang="en-US" dirty="0"/>
          </a:p>
        </p:txBody>
      </p:sp>
      <p:pic>
        <p:nvPicPr>
          <p:cNvPr id="5" name="Picture 4" descr="A person using festival drum">
            <a:extLst>
              <a:ext uri="{FF2B5EF4-FFF2-40B4-BE49-F238E27FC236}">
                <a16:creationId xmlns:a16="http://schemas.microsoft.com/office/drawing/2014/main" id="{935C8366-3A88-4C78-900C-BD2EAA7D2BF4}"/>
              </a:ext>
            </a:extLst>
          </p:cNvPr>
          <p:cNvPicPr>
            <a:picLocks noChangeAspect="1"/>
          </p:cNvPicPr>
          <p:nvPr/>
        </p:nvPicPr>
        <p:blipFill rotWithShape="1">
          <a:blip r:embed="rId2"/>
          <a:srcRect r="16967" b="-2"/>
          <a:stretch/>
        </p:blipFill>
        <p:spPr>
          <a:xfrm>
            <a:off x="6461760" y="2103120"/>
            <a:ext cx="4663440" cy="3749040"/>
          </a:xfrm>
          <a:prstGeom prst="rect">
            <a:avLst/>
          </a:prstGeom>
          <a:noFill/>
        </p:spPr>
      </p:pic>
    </p:spTree>
    <p:extLst>
      <p:ext uri="{BB962C8B-B14F-4D97-AF65-F5344CB8AC3E}">
        <p14:creationId xmlns:p14="http://schemas.microsoft.com/office/powerpoint/2010/main" val="2373982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C32D2-EF3A-4855-9B23-06F5E10AB263}"/>
              </a:ext>
            </a:extLst>
          </p:cNvPr>
          <p:cNvSpPr>
            <a:spLocks noGrp="1"/>
          </p:cNvSpPr>
          <p:nvPr>
            <p:ph type="title"/>
          </p:nvPr>
        </p:nvSpPr>
        <p:spPr>
          <a:xfrm>
            <a:off x="1066800" y="642594"/>
            <a:ext cx="10058400" cy="1371600"/>
          </a:xfrm>
        </p:spPr>
        <p:txBody>
          <a:bodyPr anchor="ctr">
            <a:normAutofit/>
          </a:bodyPr>
          <a:lstStyle/>
          <a:p>
            <a:r>
              <a:rPr lang="en-US" dirty="0"/>
              <a:t>Description of </a:t>
            </a:r>
            <a:r>
              <a:rPr lang="en-US" dirty="0" err="1"/>
              <a:t>ur</a:t>
            </a:r>
            <a:r>
              <a:rPr lang="en-US" dirty="0"/>
              <a:t> Selected Project</a:t>
            </a:r>
          </a:p>
        </p:txBody>
      </p:sp>
      <p:sp>
        <p:nvSpPr>
          <p:cNvPr id="3" name="Content Placeholder 2">
            <a:extLst>
              <a:ext uri="{FF2B5EF4-FFF2-40B4-BE49-F238E27FC236}">
                <a16:creationId xmlns:a16="http://schemas.microsoft.com/office/drawing/2014/main" id="{B5D39877-24D6-440F-8D47-E7270D2702C9}"/>
              </a:ext>
            </a:extLst>
          </p:cNvPr>
          <p:cNvSpPr>
            <a:spLocks noGrp="1"/>
          </p:cNvSpPr>
          <p:nvPr>
            <p:ph sz="half" idx="1"/>
          </p:nvPr>
        </p:nvSpPr>
        <p:spPr>
          <a:xfrm>
            <a:off x="1066800" y="2103120"/>
            <a:ext cx="4663440" cy="3749040"/>
          </a:xfrm>
        </p:spPr>
        <p:txBody>
          <a:bodyPr>
            <a:normAutofit/>
          </a:bodyPr>
          <a:lstStyle/>
          <a:p>
            <a:r>
              <a:rPr lang="en-US" b="0" i="0" dirty="0">
                <a:effectLst/>
              </a:rPr>
              <a:t>Using datasets scraped from grammy.com, a graduate music and data analysis project at California Polytechnic State University in San Luis Obispo, and sourced from kaggle.com, we set out to determine if certain song characteristics could predict if a nominated song is likely to win "Song of the Year."</a:t>
            </a:r>
            <a:endParaRPr lang="en-US" dirty="0"/>
          </a:p>
        </p:txBody>
      </p:sp>
      <p:pic>
        <p:nvPicPr>
          <p:cNvPr id="5" name="Picture 4" descr="Pink and blue musical note">
            <a:extLst>
              <a:ext uri="{FF2B5EF4-FFF2-40B4-BE49-F238E27FC236}">
                <a16:creationId xmlns:a16="http://schemas.microsoft.com/office/drawing/2014/main" id="{02EB31C8-5EE7-4973-9163-46EFF6303FE8}"/>
              </a:ext>
            </a:extLst>
          </p:cNvPr>
          <p:cNvPicPr>
            <a:picLocks noChangeAspect="1"/>
          </p:cNvPicPr>
          <p:nvPr/>
        </p:nvPicPr>
        <p:blipFill rotWithShape="1">
          <a:blip r:embed="rId2"/>
          <a:srcRect l="7185" r="9783" b="-2"/>
          <a:stretch/>
        </p:blipFill>
        <p:spPr>
          <a:xfrm>
            <a:off x="6461760" y="2103120"/>
            <a:ext cx="4663440" cy="3749040"/>
          </a:xfrm>
          <a:prstGeom prst="rect">
            <a:avLst/>
          </a:prstGeom>
          <a:noFill/>
        </p:spPr>
      </p:pic>
    </p:spTree>
    <p:extLst>
      <p:ext uri="{BB962C8B-B14F-4D97-AF65-F5344CB8AC3E}">
        <p14:creationId xmlns:p14="http://schemas.microsoft.com/office/powerpoint/2010/main" val="2471953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0744-F5A8-43F8-AC53-7BB29453481E}"/>
              </a:ext>
            </a:extLst>
          </p:cNvPr>
          <p:cNvSpPr>
            <a:spLocks noGrp="1"/>
          </p:cNvSpPr>
          <p:nvPr>
            <p:ph type="title"/>
          </p:nvPr>
        </p:nvSpPr>
        <p:spPr>
          <a:xfrm>
            <a:off x="1066800" y="642594"/>
            <a:ext cx="10058400" cy="1371600"/>
          </a:xfrm>
        </p:spPr>
        <p:txBody>
          <a:bodyPr anchor="ctr">
            <a:normAutofit/>
          </a:bodyPr>
          <a:lstStyle/>
          <a:p>
            <a:r>
              <a:rPr lang="en-US" dirty="0"/>
              <a:t>Where Did Our Data Come From?</a:t>
            </a:r>
          </a:p>
        </p:txBody>
      </p:sp>
      <p:sp>
        <p:nvSpPr>
          <p:cNvPr id="3" name="Content Placeholder 2">
            <a:extLst>
              <a:ext uri="{FF2B5EF4-FFF2-40B4-BE49-F238E27FC236}">
                <a16:creationId xmlns:a16="http://schemas.microsoft.com/office/drawing/2014/main" id="{621065E5-C8C0-4176-931C-35F090053192}"/>
              </a:ext>
            </a:extLst>
          </p:cNvPr>
          <p:cNvSpPr>
            <a:spLocks noGrp="1"/>
          </p:cNvSpPr>
          <p:nvPr>
            <p:ph sz="half" idx="1"/>
          </p:nvPr>
        </p:nvSpPr>
        <p:spPr>
          <a:xfrm>
            <a:off x="1066800" y="2103120"/>
            <a:ext cx="4663440" cy="3749040"/>
          </a:xfrm>
        </p:spPr>
        <p:txBody>
          <a:bodyPr>
            <a:normAutofit/>
          </a:bodyPr>
          <a:lstStyle/>
          <a:p>
            <a:r>
              <a:rPr lang="en-US" b="0" i="0">
                <a:effectLst/>
              </a:rPr>
              <a:t>Source data was originally scraped from grammy.com, compiled by a graduate music and data analysis project at California Polytechnic State University in San Luis Obispo, and these and a few other tables were sourced from kaggle.com.</a:t>
            </a:r>
            <a:endParaRPr lang="en-US" dirty="0"/>
          </a:p>
        </p:txBody>
      </p:sp>
      <p:pic>
        <p:nvPicPr>
          <p:cNvPr id="5" name="Picture 4" descr="White bulbs with a yellow one standing out">
            <a:extLst>
              <a:ext uri="{FF2B5EF4-FFF2-40B4-BE49-F238E27FC236}">
                <a16:creationId xmlns:a16="http://schemas.microsoft.com/office/drawing/2014/main" id="{01E55575-096C-4DD9-A540-B48C468335C1}"/>
              </a:ext>
            </a:extLst>
          </p:cNvPr>
          <p:cNvPicPr>
            <a:picLocks noChangeAspect="1"/>
          </p:cNvPicPr>
          <p:nvPr/>
        </p:nvPicPr>
        <p:blipFill>
          <a:blip r:embed="rId2"/>
          <a:stretch>
            <a:fillRect/>
          </a:stretch>
        </p:blipFill>
        <p:spPr>
          <a:xfrm>
            <a:off x="6461760" y="2421217"/>
            <a:ext cx="4663440" cy="3112846"/>
          </a:xfrm>
          <a:prstGeom prst="rect">
            <a:avLst/>
          </a:prstGeom>
          <a:noFill/>
        </p:spPr>
      </p:pic>
    </p:spTree>
    <p:extLst>
      <p:ext uri="{BB962C8B-B14F-4D97-AF65-F5344CB8AC3E}">
        <p14:creationId xmlns:p14="http://schemas.microsoft.com/office/powerpoint/2010/main" val="1600976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10CAF-D282-4A9A-BBFF-DE6C59685937}"/>
              </a:ext>
            </a:extLst>
          </p:cNvPr>
          <p:cNvSpPr>
            <a:spLocks noGrp="1"/>
          </p:cNvSpPr>
          <p:nvPr>
            <p:ph type="title"/>
          </p:nvPr>
        </p:nvSpPr>
        <p:spPr>
          <a:xfrm>
            <a:off x="1066800" y="642594"/>
            <a:ext cx="10058400" cy="1371600"/>
          </a:xfrm>
        </p:spPr>
        <p:txBody>
          <a:bodyPr anchor="ctr">
            <a:normAutofit/>
          </a:bodyPr>
          <a:lstStyle/>
          <a:p>
            <a:r>
              <a:rPr lang="en-US" dirty="0"/>
              <a:t>Questions we intend to answer</a:t>
            </a:r>
          </a:p>
        </p:txBody>
      </p:sp>
      <p:sp>
        <p:nvSpPr>
          <p:cNvPr id="3" name="Content Placeholder 2">
            <a:extLst>
              <a:ext uri="{FF2B5EF4-FFF2-40B4-BE49-F238E27FC236}">
                <a16:creationId xmlns:a16="http://schemas.microsoft.com/office/drawing/2014/main" id="{7D563B62-5A10-4C19-9399-47178F583E51}"/>
              </a:ext>
            </a:extLst>
          </p:cNvPr>
          <p:cNvSpPr>
            <a:spLocks noGrp="1"/>
          </p:cNvSpPr>
          <p:nvPr>
            <p:ph sz="half" idx="1"/>
          </p:nvPr>
        </p:nvSpPr>
        <p:spPr>
          <a:xfrm>
            <a:off x="1066800" y="2103120"/>
            <a:ext cx="4663440" cy="3749040"/>
          </a:xfrm>
        </p:spPr>
        <p:txBody>
          <a:bodyPr>
            <a:normAutofit fontScale="92500"/>
          </a:bodyPr>
          <a:lstStyle/>
          <a:p>
            <a:r>
              <a:rPr lang="en-US" sz="2400" dirty="0"/>
              <a:t>Does loudness affect winnability?</a:t>
            </a:r>
          </a:p>
          <a:p>
            <a:r>
              <a:rPr lang="en-US" sz="2400" dirty="0"/>
              <a:t>Does Valence affect winnability?</a:t>
            </a:r>
          </a:p>
          <a:p>
            <a:r>
              <a:rPr lang="en-US" sz="2400" dirty="0"/>
              <a:t>Does Energy affect winnability? </a:t>
            </a:r>
          </a:p>
          <a:p>
            <a:r>
              <a:rPr lang="en-US" sz="2400" dirty="0"/>
              <a:t>Does length affect winnability?</a:t>
            </a:r>
          </a:p>
          <a:p>
            <a:r>
              <a:rPr lang="en-US" sz="2400" dirty="0"/>
              <a:t>Are vocals or instruments more popular? </a:t>
            </a:r>
          </a:p>
        </p:txBody>
      </p:sp>
      <p:pic>
        <p:nvPicPr>
          <p:cNvPr id="5" name="Picture 4" descr="Fan raising hands in concert">
            <a:extLst>
              <a:ext uri="{FF2B5EF4-FFF2-40B4-BE49-F238E27FC236}">
                <a16:creationId xmlns:a16="http://schemas.microsoft.com/office/drawing/2014/main" id="{96D8BEEF-84F7-4854-BAB7-BBAA73E2C8CC}"/>
              </a:ext>
            </a:extLst>
          </p:cNvPr>
          <p:cNvPicPr>
            <a:picLocks noChangeAspect="1"/>
          </p:cNvPicPr>
          <p:nvPr/>
        </p:nvPicPr>
        <p:blipFill rotWithShape="1">
          <a:blip r:embed="rId2"/>
          <a:srcRect l="11154" r="5813" b="-2"/>
          <a:stretch/>
        </p:blipFill>
        <p:spPr>
          <a:xfrm>
            <a:off x="6461760" y="2103120"/>
            <a:ext cx="4663440" cy="3749040"/>
          </a:xfrm>
          <a:prstGeom prst="rect">
            <a:avLst/>
          </a:prstGeom>
          <a:noFill/>
        </p:spPr>
      </p:pic>
    </p:spTree>
    <p:extLst>
      <p:ext uri="{BB962C8B-B14F-4D97-AF65-F5344CB8AC3E}">
        <p14:creationId xmlns:p14="http://schemas.microsoft.com/office/powerpoint/2010/main" val="4049909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DBEA5-CCAA-46CA-93F5-486BF57BADE4}"/>
              </a:ext>
            </a:extLst>
          </p:cNvPr>
          <p:cNvSpPr>
            <a:spLocks noGrp="1"/>
          </p:cNvSpPr>
          <p:nvPr>
            <p:ph type="title"/>
          </p:nvPr>
        </p:nvSpPr>
        <p:spPr/>
        <p:txBody>
          <a:bodyPr/>
          <a:lstStyle/>
          <a:p>
            <a:r>
              <a:rPr lang="en-US" dirty="0"/>
              <a:t>Data Exploration </a:t>
            </a:r>
            <a:r>
              <a:rPr lang="en-US" dirty="0">
                <a:highlight>
                  <a:srgbClr val="FFFF00"/>
                </a:highlight>
              </a:rPr>
              <a:t>(too much let's revise)</a:t>
            </a:r>
          </a:p>
        </p:txBody>
      </p:sp>
      <p:sp>
        <p:nvSpPr>
          <p:cNvPr id="3" name="Content Placeholder 2">
            <a:extLst>
              <a:ext uri="{FF2B5EF4-FFF2-40B4-BE49-F238E27FC236}">
                <a16:creationId xmlns:a16="http://schemas.microsoft.com/office/drawing/2014/main" id="{B9AE9223-FAFD-4A6B-9CAB-3C539FCB4974}"/>
              </a:ext>
            </a:extLst>
          </p:cNvPr>
          <p:cNvSpPr>
            <a:spLocks noGrp="1"/>
          </p:cNvSpPr>
          <p:nvPr>
            <p:ph idx="1"/>
          </p:nvPr>
        </p:nvSpPr>
        <p:spPr>
          <a:xfrm>
            <a:off x="1066800" y="1568824"/>
            <a:ext cx="10058400" cy="4383920"/>
          </a:xfrm>
        </p:spPr>
        <p:txBody>
          <a:bodyPr>
            <a:normAutofit fontScale="92500" lnSpcReduction="10000"/>
          </a:bodyPr>
          <a:lstStyle/>
          <a:p>
            <a:pPr algn="l">
              <a:buFont typeface="Arial" panose="020B0604020202020204" pitchFamily="34" charset="0"/>
              <a:buChar char="•"/>
            </a:pPr>
            <a:r>
              <a:rPr lang="en-US" b="0" i="0" dirty="0">
                <a:solidFill>
                  <a:srgbClr val="24292F"/>
                </a:solidFill>
                <a:effectLst/>
                <a:latin typeface="-apple-system"/>
              </a:rPr>
              <a:t>A data frame of nominated, but losing songs was created from the "Song of the Year" dataset, and columns were renamed to make joining easier.</a:t>
            </a:r>
          </a:p>
          <a:p>
            <a:pPr algn="l">
              <a:buFont typeface="Arial" panose="020B0604020202020204" pitchFamily="34" charset="0"/>
              <a:buChar char="•"/>
            </a:pPr>
            <a:r>
              <a:rPr lang="en-US" b="0" i="0" dirty="0">
                <a:solidFill>
                  <a:srgbClr val="24292F"/>
                </a:solidFill>
                <a:effectLst/>
                <a:latin typeface="-apple-system"/>
              </a:rPr>
              <a:t>A data frame was then created from the "</a:t>
            </a:r>
            <a:r>
              <a:rPr lang="en-US" b="0" i="0" dirty="0" err="1">
                <a:solidFill>
                  <a:srgbClr val="24292F"/>
                </a:solidFill>
                <a:effectLst/>
                <a:latin typeface="-apple-system"/>
              </a:rPr>
              <a:t>the_grammy_awards</a:t>
            </a:r>
            <a:r>
              <a:rPr lang="en-US" b="0" i="0" dirty="0">
                <a:solidFill>
                  <a:srgbClr val="24292F"/>
                </a:solidFill>
                <a:effectLst/>
                <a:latin typeface="-apple-system"/>
              </a:rPr>
              <a:t>" dataset of winners, and nominee column is changed to </a:t>
            </a:r>
            <a:r>
              <a:rPr lang="en-US" b="0" i="0" dirty="0" err="1">
                <a:solidFill>
                  <a:srgbClr val="24292F"/>
                </a:solidFill>
                <a:effectLst/>
                <a:latin typeface="-apple-system"/>
              </a:rPr>
              <a:t>song_name</a:t>
            </a:r>
            <a:r>
              <a:rPr lang="en-US" b="0" i="0" dirty="0">
                <a:solidFill>
                  <a:srgbClr val="24292F"/>
                </a:solidFill>
                <a:effectLst/>
                <a:latin typeface="-apple-system"/>
              </a:rPr>
              <a:t> for easier </a:t>
            </a:r>
            <a:r>
              <a:rPr lang="en-US" b="0" i="0" dirty="0" err="1">
                <a:solidFill>
                  <a:srgbClr val="24292F"/>
                </a:solidFill>
                <a:effectLst/>
                <a:latin typeface="-apple-system"/>
              </a:rPr>
              <a:t>concat</a:t>
            </a:r>
            <a:r>
              <a:rPr lang="en-US" b="0" i="0" dirty="0">
                <a:solidFill>
                  <a:srgbClr val="24292F"/>
                </a:solidFill>
                <a:effectLst/>
                <a:latin typeface="-apple-system"/>
              </a:rPr>
              <a:t>/merge purposes. Data was filtered so only data for song of the year and years 1999-2019 remained.</a:t>
            </a:r>
          </a:p>
          <a:p>
            <a:pPr algn="l">
              <a:buFont typeface="Arial" panose="020B0604020202020204" pitchFamily="34" charset="0"/>
              <a:buChar char="•"/>
            </a:pPr>
            <a:r>
              <a:rPr lang="en-US" b="0" i="0" dirty="0">
                <a:solidFill>
                  <a:srgbClr val="24292F"/>
                </a:solidFill>
                <a:effectLst/>
                <a:latin typeface="-apple-system"/>
              </a:rPr>
              <a:t>The winners and losers data frames were concatenated.</a:t>
            </a:r>
          </a:p>
          <a:p>
            <a:pPr algn="l">
              <a:buFont typeface="Arial" panose="020B0604020202020204" pitchFamily="34" charset="0"/>
              <a:buChar char="•"/>
            </a:pPr>
            <a:r>
              <a:rPr lang="en-US" b="0" i="0" dirty="0">
                <a:solidFill>
                  <a:srgbClr val="24292F"/>
                </a:solidFill>
                <a:effectLst/>
                <a:latin typeface="-apple-system"/>
              </a:rPr>
              <a:t>The "Name" column in the song attribute data set was changed to "</a:t>
            </a:r>
            <a:r>
              <a:rPr lang="en-US" b="0" i="0" dirty="0" err="1">
                <a:solidFill>
                  <a:srgbClr val="24292F"/>
                </a:solidFill>
                <a:effectLst/>
                <a:latin typeface="-apple-system"/>
              </a:rPr>
              <a:t>song_name</a:t>
            </a:r>
            <a:r>
              <a:rPr lang="en-US" b="0" i="0" dirty="0">
                <a:solidFill>
                  <a:srgbClr val="24292F"/>
                </a:solidFill>
                <a:effectLst/>
                <a:latin typeface="-apple-system"/>
              </a:rPr>
              <a:t>" for merge purposes</a:t>
            </a:r>
          </a:p>
          <a:p>
            <a:pPr algn="l">
              <a:buFont typeface="Arial" panose="020B0604020202020204" pitchFamily="34" charset="0"/>
              <a:buChar char="•"/>
            </a:pPr>
            <a:r>
              <a:rPr lang="en-US" b="0" i="0" dirty="0">
                <a:solidFill>
                  <a:srgbClr val="24292F"/>
                </a:solidFill>
                <a:effectLst/>
                <a:latin typeface="-apple-system"/>
              </a:rPr>
              <a:t>The winners and losers data frame was then merged with the song attributes dataset. Unfortunately, the code to completely clean various song and artist name misspellings or variations would have taken far too much time. A "</a:t>
            </a:r>
            <a:r>
              <a:rPr lang="en-US" b="0" i="0" dirty="0" err="1">
                <a:solidFill>
                  <a:srgbClr val="24292F"/>
                </a:solidFill>
                <a:effectLst/>
                <a:latin typeface="-apple-system"/>
              </a:rPr>
              <a:t>songdatadirty</a:t>
            </a:r>
            <a:r>
              <a:rPr lang="en-US" b="0" i="0" dirty="0">
                <a:solidFill>
                  <a:srgbClr val="24292F"/>
                </a:solidFill>
                <a:effectLst/>
                <a:latin typeface="-apple-system"/>
              </a:rPr>
              <a:t>" data frame was created, and then manually reviewed in Excel to ensure accurate paring of songs with song attributes. As the final data set was not excessively large, this was the most efficient method. The manually cleaned dataset was then saved and referenced as "songdata.csv". See comments in code.</a:t>
            </a:r>
          </a:p>
          <a:p>
            <a:pPr algn="l">
              <a:buFont typeface="Arial" panose="020B0604020202020204" pitchFamily="34" charset="0"/>
              <a:buChar char="•"/>
            </a:pPr>
            <a:r>
              <a:rPr lang="en-US" b="0" i="0" dirty="0">
                <a:solidFill>
                  <a:srgbClr val="24292F"/>
                </a:solidFill>
                <a:effectLst/>
                <a:latin typeface="-apple-system"/>
              </a:rPr>
              <a:t>Rows with no attribute data (songs that could not be matched with attribute data) were dropped, and text values were dropped that would have no bearing on winning potential such as song name, artist, year released, etc.</a:t>
            </a:r>
          </a:p>
          <a:p>
            <a:pPr algn="l">
              <a:buFont typeface="Arial" panose="020B0604020202020204" pitchFamily="34" charset="0"/>
              <a:buChar char="•"/>
            </a:pPr>
            <a:r>
              <a:rPr lang="en-US" b="0" i="0" dirty="0">
                <a:solidFill>
                  <a:srgbClr val="24292F"/>
                </a:solidFill>
                <a:effectLst/>
                <a:latin typeface="-apple-system"/>
              </a:rPr>
              <a:t>Textual Boolean values were converted to integers for machine learning models.</a:t>
            </a:r>
          </a:p>
          <a:p>
            <a:pPr algn="l">
              <a:buFont typeface="Arial" panose="020B0604020202020204" pitchFamily="34" charset="0"/>
              <a:buChar char="•"/>
            </a:pPr>
            <a:r>
              <a:rPr lang="en-US" b="0" i="0" dirty="0">
                <a:solidFill>
                  <a:srgbClr val="24292F"/>
                </a:solidFill>
                <a:effectLst/>
                <a:latin typeface="-apple-system"/>
              </a:rPr>
              <a:t>Finally, the cleaned data frame was created and exported as a usable dataset for machine learning models.</a:t>
            </a:r>
          </a:p>
        </p:txBody>
      </p:sp>
    </p:spTree>
    <p:extLst>
      <p:ext uri="{BB962C8B-B14F-4D97-AF65-F5344CB8AC3E}">
        <p14:creationId xmlns:p14="http://schemas.microsoft.com/office/powerpoint/2010/main" val="4235803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4A94A-B4F3-4CB4-94EA-57E40F663A8A}"/>
              </a:ext>
            </a:extLst>
          </p:cNvPr>
          <p:cNvSpPr>
            <a:spLocks noGrp="1"/>
          </p:cNvSpPr>
          <p:nvPr>
            <p:ph type="title"/>
          </p:nvPr>
        </p:nvSpPr>
        <p:spPr>
          <a:xfrm>
            <a:off x="1066800" y="642594"/>
            <a:ext cx="10058400" cy="1371600"/>
          </a:xfrm>
        </p:spPr>
        <p:txBody>
          <a:bodyPr anchor="ctr">
            <a:normAutofit/>
          </a:bodyPr>
          <a:lstStyle/>
          <a:p>
            <a:r>
              <a:rPr lang="en-US" dirty="0"/>
              <a:t>Model Choice</a:t>
            </a:r>
          </a:p>
        </p:txBody>
      </p:sp>
      <p:sp>
        <p:nvSpPr>
          <p:cNvPr id="3" name="Content Placeholder 2">
            <a:extLst>
              <a:ext uri="{FF2B5EF4-FFF2-40B4-BE49-F238E27FC236}">
                <a16:creationId xmlns:a16="http://schemas.microsoft.com/office/drawing/2014/main" id="{AD9E0D20-37AA-439E-980F-02AA1EDA62C6}"/>
              </a:ext>
            </a:extLst>
          </p:cNvPr>
          <p:cNvSpPr>
            <a:spLocks noGrp="1"/>
          </p:cNvSpPr>
          <p:nvPr>
            <p:ph sz="half" idx="1"/>
          </p:nvPr>
        </p:nvSpPr>
        <p:spPr>
          <a:xfrm>
            <a:off x="1066800" y="2103120"/>
            <a:ext cx="4663440" cy="3749040"/>
          </a:xfrm>
        </p:spPr>
        <p:txBody>
          <a:bodyPr>
            <a:normAutofit/>
          </a:bodyPr>
          <a:lstStyle/>
          <a:p>
            <a:pPr>
              <a:lnSpc>
                <a:spcPct val="100000"/>
              </a:lnSpc>
            </a:pPr>
            <a:r>
              <a:rPr lang="en-US" sz="1700" b="0" i="0" dirty="0">
                <a:effectLst/>
              </a:rPr>
              <a:t>Multiple supervised models were explored. It was determined Gradient Boosting Tree was the most accurate and reliable model to use for this data as other models did not provide sufficient accuracy and performs well in training and testing (there can be a tendency to overfit in this model without appropriate learning rates the lowest rate tested that had high accuracy in training and validation was used). This model can be used for larger datasets going back to the start of the Grammy Awards and future awards as well.</a:t>
            </a:r>
            <a:endParaRPr lang="en-US" sz="1700" dirty="0"/>
          </a:p>
        </p:txBody>
      </p:sp>
      <p:pic>
        <p:nvPicPr>
          <p:cNvPr id="5" name="Picture 4" descr="Abstract render of glass nodes and mesh">
            <a:extLst>
              <a:ext uri="{FF2B5EF4-FFF2-40B4-BE49-F238E27FC236}">
                <a16:creationId xmlns:a16="http://schemas.microsoft.com/office/drawing/2014/main" id="{E4C3AFEB-0B50-4FBC-B5FF-4690EE8B9C9A}"/>
              </a:ext>
            </a:extLst>
          </p:cNvPr>
          <p:cNvPicPr>
            <a:picLocks noChangeAspect="1"/>
          </p:cNvPicPr>
          <p:nvPr/>
        </p:nvPicPr>
        <p:blipFill rotWithShape="1">
          <a:blip r:embed="rId2">
            <a:grayscl/>
          </a:blip>
          <a:srcRect l="16224" r="1679" b="1"/>
          <a:stretch/>
        </p:blipFill>
        <p:spPr>
          <a:xfrm>
            <a:off x="6461760" y="2103120"/>
            <a:ext cx="4663440" cy="3749040"/>
          </a:xfrm>
          <a:prstGeom prst="rect">
            <a:avLst/>
          </a:prstGeom>
          <a:noFill/>
        </p:spPr>
      </p:pic>
    </p:spTree>
    <p:extLst>
      <p:ext uri="{BB962C8B-B14F-4D97-AF65-F5344CB8AC3E}">
        <p14:creationId xmlns:p14="http://schemas.microsoft.com/office/powerpoint/2010/main" val="1090056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2D38-7094-4EF3-8E0E-A85D3D1D5446}"/>
              </a:ext>
            </a:extLst>
          </p:cNvPr>
          <p:cNvSpPr>
            <a:spLocks noGrp="1"/>
          </p:cNvSpPr>
          <p:nvPr>
            <p:ph type="title"/>
          </p:nvPr>
        </p:nvSpPr>
        <p:spPr/>
        <p:txBody>
          <a:bodyPr/>
          <a:lstStyle/>
          <a:p>
            <a:r>
              <a:rPr lang="en-US" dirty="0"/>
              <a:t>Description of Accuracy &amp; Limitations of the Model</a:t>
            </a:r>
          </a:p>
        </p:txBody>
      </p:sp>
      <p:sp>
        <p:nvSpPr>
          <p:cNvPr id="3" name="Content Placeholder 2">
            <a:extLst>
              <a:ext uri="{FF2B5EF4-FFF2-40B4-BE49-F238E27FC236}">
                <a16:creationId xmlns:a16="http://schemas.microsoft.com/office/drawing/2014/main" id="{791DBA74-2C04-4D74-9EEE-4C6A0CFA3A75}"/>
              </a:ext>
            </a:extLst>
          </p:cNvPr>
          <p:cNvSpPr>
            <a:spLocks noGrp="1"/>
          </p:cNvSpPr>
          <p:nvPr>
            <p:ph idx="1"/>
          </p:nvPr>
        </p:nvSpPr>
        <p:spPr/>
        <p:txBody>
          <a:bodyPr/>
          <a:lstStyle/>
          <a:p>
            <a:pPr marL="0" indent="0" algn="l">
              <a:buNone/>
            </a:pPr>
            <a:r>
              <a:rPr lang="en-US" b="0" i="0" dirty="0">
                <a:solidFill>
                  <a:srgbClr val="24292F"/>
                </a:solidFill>
                <a:effectLst/>
                <a:latin typeface="-apple-system"/>
              </a:rPr>
              <a:t>The model appears to be ~93% accurate; however, the dataset is small. Had we access to a larger dataset or more matched song and song characteristics, we would likely be able to have a more objective model. As art, however, music is by nature subjective, and even some evaluations of the music in 2021 may not have been the same evaluation during the awards year in question. This is a "for fun," kind of model.</a:t>
            </a:r>
          </a:p>
          <a:p>
            <a:pPr marL="0" indent="0" algn="l">
              <a:buNone/>
            </a:pPr>
            <a:r>
              <a:rPr lang="en-US" b="0" i="0" dirty="0">
                <a:solidFill>
                  <a:srgbClr val="24292F"/>
                </a:solidFill>
                <a:effectLst/>
                <a:latin typeface="-apple-system"/>
              </a:rPr>
              <a:t>However, with the relatively small dataset we ended up with here, accuracy scores may not reflect reality.</a:t>
            </a:r>
          </a:p>
          <a:p>
            <a:pPr marL="0" indent="0">
              <a:buNone/>
            </a:pPr>
            <a:endParaRPr lang="en-US" dirty="0"/>
          </a:p>
          <a:p>
            <a:pPr marL="0" indent="0">
              <a:buNone/>
            </a:pPr>
            <a:endParaRPr lang="en-US" dirty="0"/>
          </a:p>
          <a:p>
            <a:pPr marL="0" indent="0">
              <a:buNone/>
            </a:pPr>
            <a:r>
              <a:rPr lang="en-US" dirty="0">
                <a:highlight>
                  <a:srgbClr val="FFFF00"/>
                </a:highlight>
              </a:rPr>
              <a:t>INSERT PIC OF MODEL HERE</a:t>
            </a:r>
          </a:p>
        </p:txBody>
      </p:sp>
    </p:spTree>
    <p:extLst>
      <p:ext uri="{BB962C8B-B14F-4D97-AF65-F5344CB8AC3E}">
        <p14:creationId xmlns:p14="http://schemas.microsoft.com/office/powerpoint/2010/main" val="6655384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{E182E5EA-B387-4097-A2C0-61D9E2A67998}tf78438558_win32</Template>
  <TotalTime>37</TotalTime>
  <Words>743</Words>
  <Application>Microsoft Office PowerPoint</Application>
  <PresentationFormat>Widescreen</PresentationFormat>
  <Paragraphs>36</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-apple-system</vt:lpstr>
      <vt:lpstr>Arial</vt:lpstr>
      <vt:lpstr>Century Gothic</vt:lpstr>
      <vt:lpstr>Garamond</vt:lpstr>
      <vt:lpstr>Roboto</vt:lpstr>
      <vt:lpstr>SavonVTI</vt:lpstr>
      <vt:lpstr>Team Karibe</vt:lpstr>
      <vt:lpstr>Do Certain Song Characteristics Impact Likelihood of Winning a Grammy Award?</vt:lpstr>
      <vt:lpstr>Reason for Data Selection</vt:lpstr>
      <vt:lpstr>Description of ur Selected Project</vt:lpstr>
      <vt:lpstr>Where Did Our Data Come From?</vt:lpstr>
      <vt:lpstr>Questions we intend to answer</vt:lpstr>
      <vt:lpstr>Data Exploration (too much let's revise)</vt:lpstr>
      <vt:lpstr>Model Choice</vt:lpstr>
      <vt:lpstr>Description of Accuracy &amp; Limitations of the Model</vt:lpstr>
      <vt:lpstr>Recount of the different technologies, tools, languages, and algorithms used throughout the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Karibe</dc:title>
  <dc:creator>Karis Burnett</dc:creator>
  <cp:lastModifiedBy>Karis Burnett</cp:lastModifiedBy>
  <cp:revision>4</cp:revision>
  <dcterms:created xsi:type="dcterms:W3CDTF">2021-11-07T02:59:05Z</dcterms:created>
  <dcterms:modified xsi:type="dcterms:W3CDTF">2021-11-07T03:36:14Z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